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47" r:id="rId3"/>
    <p:sldId id="261" r:id="rId4"/>
    <p:sldId id="350" r:id="rId5"/>
    <p:sldId id="353" r:id="rId6"/>
    <p:sldId id="352" r:id="rId7"/>
    <p:sldId id="354" r:id="rId8"/>
    <p:sldId id="371" r:id="rId9"/>
    <p:sldId id="383" r:id="rId10"/>
    <p:sldId id="390" r:id="rId11"/>
    <p:sldId id="389" r:id="rId12"/>
    <p:sldId id="357" r:id="rId13"/>
    <p:sldId id="384" r:id="rId14"/>
    <p:sldId id="385" r:id="rId15"/>
    <p:sldId id="386" r:id="rId16"/>
    <p:sldId id="388" r:id="rId17"/>
    <p:sldId id="387" r:id="rId18"/>
    <p:sldId id="351" r:id="rId19"/>
    <p:sldId id="391" r:id="rId20"/>
    <p:sldId id="392" r:id="rId21"/>
    <p:sldId id="393" r:id="rId22"/>
    <p:sldId id="394" r:id="rId23"/>
    <p:sldId id="395" r:id="rId24"/>
    <p:sldId id="396" r:id="rId25"/>
    <p:sldId id="398" r:id="rId26"/>
    <p:sldId id="399" r:id="rId27"/>
    <p:sldId id="400" r:id="rId28"/>
    <p:sldId id="401" r:id="rId29"/>
    <p:sldId id="381" r:id="rId30"/>
    <p:sldId id="403" r:id="rId31"/>
    <p:sldId id="404" r:id="rId32"/>
    <p:sldId id="405" r:id="rId33"/>
    <p:sldId id="402" r:id="rId34"/>
    <p:sldId id="260" r:id="rId35"/>
  </p:sldIdLst>
  <p:sldSz cx="12384088" cy="698341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61"/>
    <p:restoredTop sz="94607"/>
  </p:normalViewPr>
  <p:slideViewPr>
    <p:cSldViewPr snapToGrid="0" snapToObjects="1">
      <p:cViewPr varScale="1">
        <p:scale>
          <a:sx n="121" d="100"/>
          <a:sy n="121" d="100"/>
        </p:scale>
        <p:origin x="9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2015640" y="278280"/>
            <a:ext cx="9748440" cy="1165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2015640" y="1633680"/>
            <a:ext cx="950076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2015640" y="3749760"/>
            <a:ext cx="950076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2015640" y="278280"/>
            <a:ext cx="9748440" cy="1165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2015640" y="1633680"/>
            <a:ext cx="463608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883920" y="1633680"/>
            <a:ext cx="463608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883920" y="3749760"/>
            <a:ext cx="463608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2015640" y="3749760"/>
            <a:ext cx="463608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2015640" y="278280"/>
            <a:ext cx="9748440" cy="1165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2015640" y="1633680"/>
            <a:ext cx="9500760" cy="4050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2015640" y="1633680"/>
            <a:ext cx="9500760" cy="4050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4227480" y="1633680"/>
            <a:ext cx="5076720" cy="4050720"/>
          </a:xfrm>
          <a:prstGeom prst="rect">
            <a:avLst/>
          </a:prstGeom>
          <a:ln>
            <a:noFill/>
          </a:ln>
        </p:spPr>
      </p:pic>
      <p:pic>
        <p:nvPicPr>
          <p:cNvPr id="39" name="Picture 38"/>
          <p:cNvPicPr/>
          <p:nvPr/>
        </p:nvPicPr>
        <p:blipFill>
          <a:blip r:embed="rId2"/>
          <a:stretch/>
        </p:blipFill>
        <p:spPr>
          <a:xfrm>
            <a:off x="4227480" y="1633680"/>
            <a:ext cx="5076720" cy="4050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015640" y="278280"/>
            <a:ext cx="9748440" cy="1165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2015640" y="1633680"/>
            <a:ext cx="9500760" cy="40507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2015640" y="278280"/>
            <a:ext cx="9748440" cy="1165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2015640" y="1633680"/>
            <a:ext cx="9500760" cy="4050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2015640" y="278280"/>
            <a:ext cx="9748440" cy="1165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2015640" y="1633680"/>
            <a:ext cx="4636080" cy="4050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883920" y="1633680"/>
            <a:ext cx="4636080" cy="4050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2015640" y="278280"/>
            <a:ext cx="9748440" cy="1165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2015640" y="278280"/>
            <a:ext cx="9748440" cy="5404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2015640" y="278280"/>
            <a:ext cx="9748440" cy="1165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2015640" y="1633680"/>
            <a:ext cx="463608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2015640" y="3749760"/>
            <a:ext cx="463608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883920" y="1633680"/>
            <a:ext cx="4636080" cy="4050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2015640" y="278280"/>
            <a:ext cx="9748440" cy="1165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2015640" y="1633680"/>
            <a:ext cx="4636080" cy="4050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883920" y="1633680"/>
            <a:ext cx="463608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883920" y="3749760"/>
            <a:ext cx="463608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2015640" y="278280"/>
            <a:ext cx="9748440" cy="1165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2015640" y="1633680"/>
            <a:ext cx="463608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883920" y="1633680"/>
            <a:ext cx="463608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2015640" y="3749760"/>
            <a:ext cx="950076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14"/>
          <a:stretch/>
        </p:blipFill>
        <p:spPr>
          <a:xfrm>
            <a:off x="360" y="0"/>
            <a:ext cx="12416400" cy="6984000"/>
          </a:xfrm>
          <a:prstGeom prst="rect">
            <a:avLst/>
          </a:prstGeom>
          <a:ln>
            <a:noFill/>
          </a:ln>
        </p:spPr>
      </p:pic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2015640" y="278280"/>
            <a:ext cx="9748440" cy="1165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de-DE" sz="4059" spc="-1">
                <a:latin typeface="Raleway"/>
              </a:rPr>
              <a:t>Click to edit the title text format</a:t>
            </a:r>
            <a:endParaRPr/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2015640" y="1633680"/>
            <a:ext cx="9500760" cy="40507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lang="de-DE" sz="2960" spc="-1">
                <a:latin typeface="TlwgTypewriter"/>
              </a:rPr>
              <a:t>Click to edit the outline text format</a:t>
            </a:r>
            <a:endParaRPr/>
          </a:p>
          <a:p>
            <a:pPr marL="864000" lvl="1" indent="-324000">
              <a:buClr>
                <a:srgbClr val="050505"/>
              </a:buClr>
              <a:buSzPct val="25000"/>
              <a:buFont typeface="Symbol" charset="2"/>
              <a:buChar char=""/>
            </a:pPr>
            <a:r>
              <a:rPr lang="de-DE" sz="2580" spc="-1">
                <a:latin typeface="TlwgTypewriter"/>
              </a:rPr>
              <a:t>Second Outline Level</a:t>
            </a:r>
            <a:endParaRPr/>
          </a:p>
          <a:p>
            <a:pPr marL="1296000" lvl="2" indent="-288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lang="de-DE" sz="2220" spc="-1">
                <a:latin typeface="TlwgTypewriter"/>
              </a:rPr>
              <a:t>Third Outline Level</a:t>
            </a:r>
            <a:endParaRPr/>
          </a:p>
          <a:p>
            <a:pPr marL="1728000" lvl="3" indent="-216000">
              <a:buClr>
                <a:srgbClr val="050505"/>
              </a:buClr>
              <a:buSzPct val="25000"/>
              <a:buFont typeface="Symbol" charset="2"/>
              <a:buChar char=""/>
            </a:pPr>
            <a:r>
              <a:rPr lang="de-DE" sz="1850" spc="-1">
                <a:latin typeface="TlwgTypewriter"/>
              </a:rPr>
              <a:t>Fourth Outline Level</a:t>
            </a:r>
            <a:endParaRPr/>
          </a:p>
          <a:p>
            <a:pPr marL="2160000" lvl="4" indent="-216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lang="de-DE" sz="1850" spc="-1">
                <a:latin typeface="TlwgTypewriter"/>
              </a:rPr>
              <a:t>Fifth Outline Level</a:t>
            </a:r>
            <a:endParaRPr/>
          </a:p>
          <a:p>
            <a:pPr marL="2592000" lvl="5" indent="-216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lang="de-DE" sz="1850" spc="-1">
                <a:latin typeface="TlwgTypewriter"/>
              </a:rPr>
              <a:t>Sixth Outline Level</a:t>
            </a:r>
            <a:endParaRPr/>
          </a:p>
          <a:p>
            <a:pPr marL="3024000" lvl="6" indent="-216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lang="de-DE" sz="1850" spc="-1">
                <a:latin typeface="TlwgTypewriter"/>
              </a:rPr>
              <a:t>Seventh Outline Level</a:t>
            </a:r>
            <a:endParaRPr/>
          </a:p>
        </p:txBody>
      </p:sp>
      <p:sp>
        <p:nvSpPr>
          <p:cNvPr id="3" name="PlaceHolder 3"/>
          <p:cNvSpPr>
            <a:spLocks noGrp="1"/>
          </p:cNvSpPr>
          <p:nvPr>
            <p:ph type="dt"/>
          </p:nvPr>
        </p:nvSpPr>
        <p:spPr>
          <a:xfrm>
            <a:off x="618840" y="6361920"/>
            <a:ext cx="2885040" cy="4813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1400" spc="-1">
                <a:latin typeface="Times New Roman"/>
              </a:rPr>
              <a:t>&lt;date/time&gt;</a:t>
            </a:r>
            <a:endParaRPr/>
          </a:p>
        </p:txBody>
      </p:sp>
      <p:sp>
        <p:nvSpPr>
          <p:cNvPr id="4" name="PlaceHolder 4"/>
          <p:cNvSpPr>
            <a:spLocks noGrp="1"/>
          </p:cNvSpPr>
          <p:nvPr>
            <p:ph type="ftr"/>
          </p:nvPr>
        </p:nvSpPr>
        <p:spPr>
          <a:xfrm>
            <a:off x="4234680" y="6361920"/>
            <a:ext cx="3925080" cy="48132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de-DE" sz="1400" spc="-1">
                <a:latin typeface="Times New Roman"/>
              </a:rPr>
              <a:t>&lt;footer&gt;</a:t>
            </a:r>
            <a:endParaRPr/>
          </a:p>
        </p:txBody>
      </p:sp>
      <p:sp>
        <p:nvSpPr>
          <p:cNvPr id="5" name="PlaceHolder 5"/>
          <p:cNvSpPr>
            <a:spLocks noGrp="1"/>
          </p:cNvSpPr>
          <p:nvPr>
            <p:ph type="sldNum"/>
          </p:nvPr>
        </p:nvSpPr>
        <p:spPr>
          <a:xfrm>
            <a:off x="8878680" y="6361920"/>
            <a:ext cx="2885040" cy="48132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de-DE" sz="1400" spc="-1">
                <a:latin typeface="TlwgTypewriter"/>
              </a:rPr>
              <a:t>Slide </a:t>
            </a:r>
            <a:fld id="{101116CE-3608-45DE-942D-D565D3A06CFB}" type="slidenum">
              <a:rPr lang="de-DE" sz="1400" spc="-1">
                <a:latin typeface="TlwgTypewriter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mailto:jpummil@uark.edu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1" name="TextShape 1"/>
          <p:cNvSpPr txBox="1"/>
          <p:nvPr/>
        </p:nvSpPr>
        <p:spPr>
          <a:xfrm>
            <a:off x="2015640" y="62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42" name="Picture 41"/>
          <p:cNvPicPr/>
          <p:nvPr/>
        </p:nvPicPr>
        <p:blipFill>
          <a:blip r:embed="rId3"/>
          <a:stretch/>
        </p:blipFill>
        <p:spPr>
          <a:xfrm>
            <a:off x="4449960" y="1497960"/>
            <a:ext cx="4838040" cy="4046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pPr lvl="1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E6F746-5387-D14C-AECB-20ED69ED3E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4576" y="1259750"/>
            <a:ext cx="8033127" cy="478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273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So, let’s get right to it! Some new basic commands to incorporate: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mkdir</a:t>
            </a:r>
            <a:r>
              <a:rPr lang="en-US" dirty="0">
                <a:solidFill>
                  <a:schemeClr val="bg2"/>
                </a:solidFill>
              </a:rPr>
              <a:t> – create a new directory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touch – create an empty file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nano</a:t>
            </a:r>
            <a:r>
              <a:rPr lang="en-US" dirty="0">
                <a:solidFill>
                  <a:schemeClr val="bg2"/>
                </a:solidFill>
              </a:rPr>
              <a:t> – Nano's </a:t>
            </a:r>
            <a:r>
              <a:rPr lang="en-US" dirty="0" err="1">
                <a:solidFill>
                  <a:schemeClr val="bg2"/>
                </a:solidFill>
              </a:rPr>
              <a:t>ANOther</a:t>
            </a:r>
            <a:r>
              <a:rPr lang="en-US" dirty="0">
                <a:solidFill>
                  <a:schemeClr val="bg2"/>
                </a:solidFill>
              </a:rPr>
              <a:t> text editor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cp</a:t>
            </a:r>
            <a:r>
              <a:rPr lang="en-US" dirty="0">
                <a:solidFill>
                  <a:schemeClr val="bg2"/>
                </a:solidFill>
              </a:rPr>
              <a:t> – copy files and directories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mv – move or rename files and directories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rm</a:t>
            </a:r>
            <a:r>
              <a:rPr lang="en-US" dirty="0">
                <a:solidFill>
                  <a:schemeClr val="bg2"/>
                </a:solidFill>
              </a:rPr>
              <a:t> – remove (delete) files and directories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BONUS COMMAND: clear – clears the messy text in the terminal</a:t>
            </a:r>
          </a:p>
          <a:p>
            <a:pPr lvl="1"/>
            <a:r>
              <a:rPr lang="en-US" dirty="0"/>
              <a:t>BONUS COMMAND: history – log of previous commands executed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992993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pPr lvl="1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2E3DCD6-1ABC-2044-92E9-1043F31B5B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1181" y="1239883"/>
            <a:ext cx="8105535" cy="4831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311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So, let’s get right to it! Some new basic commands to incorporate: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mkdir</a:t>
            </a:r>
            <a:r>
              <a:rPr lang="en-US" dirty="0">
                <a:solidFill>
                  <a:schemeClr val="bg2"/>
                </a:solidFill>
              </a:rPr>
              <a:t> – create a new directory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touch – create an empty file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nano</a:t>
            </a:r>
            <a:r>
              <a:rPr lang="en-US" dirty="0"/>
              <a:t> – Nano's </a:t>
            </a:r>
            <a:r>
              <a:rPr lang="en-US" dirty="0" err="1"/>
              <a:t>ANOther</a:t>
            </a:r>
            <a:r>
              <a:rPr lang="en-US" dirty="0"/>
              <a:t> text editor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cp</a:t>
            </a:r>
            <a:r>
              <a:rPr lang="en-US" dirty="0">
                <a:solidFill>
                  <a:schemeClr val="bg2"/>
                </a:solidFill>
              </a:rPr>
              <a:t> – copy files and directories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mv – move or rename files and directories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rm</a:t>
            </a:r>
            <a:r>
              <a:rPr lang="en-US" dirty="0">
                <a:solidFill>
                  <a:schemeClr val="bg2"/>
                </a:solidFill>
              </a:rPr>
              <a:t> – remove (delete) files and directories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BONUS COMMAND: clear – clears the messy text in the terminal</a:t>
            </a:r>
          </a:p>
          <a:p>
            <a:pPr lvl="1"/>
            <a:r>
              <a:rPr lang="en-US" dirty="0"/>
              <a:t>BONUS COMMAND: history – log of previous commands executed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648709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pPr lvl="1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09B9D4-E388-894D-A62C-5D2885BC60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873" y="1313544"/>
            <a:ext cx="7974152" cy="4753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7187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pPr lvl="1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A8EF8B-5AE7-DB4F-AD06-458F7CC40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789" y="1289538"/>
            <a:ext cx="8054701" cy="480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690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pPr lvl="1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2518B0-C2BD-A34A-A73F-0C5F30B1AF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8613" y="1260936"/>
            <a:ext cx="8150672" cy="4858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193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pPr lvl="1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F6A9BA-EEC5-AB4B-936A-75B2E45BA2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8460" y="1266805"/>
            <a:ext cx="8130978" cy="484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5624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pPr algn="ctr"/>
            <a:r>
              <a:rPr lang="en-US" b="1" dirty="0"/>
              <a:t>Half time!</a:t>
            </a:r>
          </a:p>
          <a:p>
            <a:pPr algn="ctr"/>
            <a:endParaRPr lang="en-US" b="1" dirty="0"/>
          </a:p>
          <a:p>
            <a:pPr algn="ctr"/>
            <a:r>
              <a:rPr lang="en-US" b="1" dirty="0"/>
              <a:t>5-10 minute break…</a:t>
            </a:r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8899813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So, let’s get right to it! Some new basic commands to incorporate: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mkdir</a:t>
            </a:r>
            <a:r>
              <a:rPr lang="en-US" dirty="0">
                <a:solidFill>
                  <a:schemeClr val="bg2"/>
                </a:solidFill>
              </a:rPr>
              <a:t> – create a new directory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touch – create an empty file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nano</a:t>
            </a:r>
            <a:r>
              <a:rPr lang="en-US" dirty="0">
                <a:solidFill>
                  <a:schemeClr val="bg2"/>
                </a:solidFill>
              </a:rPr>
              <a:t> – Nano's </a:t>
            </a:r>
            <a:r>
              <a:rPr lang="en-US" dirty="0" err="1">
                <a:solidFill>
                  <a:schemeClr val="bg2"/>
                </a:solidFill>
              </a:rPr>
              <a:t>ANOther</a:t>
            </a:r>
            <a:r>
              <a:rPr lang="en-US" dirty="0">
                <a:solidFill>
                  <a:schemeClr val="bg2"/>
                </a:solidFill>
              </a:rPr>
              <a:t> text editor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cp</a:t>
            </a:r>
            <a:r>
              <a:rPr lang="en-US" dirty="0"/>
              <a:t> – copy files and directories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mv – move or rename files and directories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rm</a:t>
            </a:r>
            <a:r>
              <a:rPr lang="en-US" dirty="0">
                <a:solidFill>
                  <a:schemeClr val="bg2"/>
                </a:solidFill>
              </a:rPr>
              <a:t> – remove (delete) files and directories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BONUS COMMAND: clear – clears the messy text in the terminal</a:t>
            </a:r>
          </a:p>
          <a:p>
            <a:pPr lvl="1"/>
            <a:r>
              <a:rPr lang="en-US" dirty="0"/>
              <a:t>BONUS COMMAND: history – log of previous commands executed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078669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5-10 minutes for class discussion and dialog over previous lesson(s)…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Questions about previous lecture(s)?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Discussion of Final Project progress?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General Questions about scientific computing?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166506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3790197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pPr lvl="1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BE5315-A68F-7343-B1D2-8AD39E483F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7013" y="1249736"/>
            <a:ext cx="8188253" cy="4880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0431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pPr lvl="1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1B79EA-9FED-A442-9871-959AB6DA65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5491" y="1248829"/>
            <a:ext cx="8191298" cy="488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2115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pPr lvl="1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0BE917-DEA4-1242-8BBD-78E93DE798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6235" y="1213508"/>
            <a:ext cx="8309810" cy="495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8118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pPr lvl="1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888423-6DF3-514F-BD45-2A3504400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639" y="1201942"/>
            <a:ext cx="8348619" cy="4976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9732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So, let’s get right to it! Some new basic commands to incorporate: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mkdir</a:t>
            </a:r>
            <a:r>
              <a:rPr lang="en-US" dirty="0">
                <a:solidFill>
                  <a:schemeClr val="bg2"/>
                </a:solidFill>
              </a:rPr>
              <a:t> – create a new directory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touch – create an empty file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nano</a:t>
            </a:r>
            <a:r>
              <a:rPr lang="en-US" dirty="0">
                <a:solidFill>
                  <a:schemeClr val="bg2"/>
                </a:solidFill>
              </a:rPr>
              <a:t> – Nano's </a:t>
            </a:r>
            <a:r>
              <a:rPr lang="en-US" dirty="0" err="1">
                <a:solidFill>
                  <a:schemeClr val="bg2"/>
                </a:solidFill>
              </a:rPr>
              <a:t>ANOther</a:t>
            </a:r>
            <a:r>
              <a:rPr lang="en-US" dirty="0">
                <a:solidFill>
                  <a:schemeClr val="bg2"/>
                </a:solidFill>
              </a:rPr>
              <a:t> text editor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cp</a:t>
            </a:r>
            <a:r>
              <a:rPr lang="en-US" dirty="0">
                <a:solidFill>
                  <a:schemeClr val="bg2"/>
                </a:solidFill>
              </a:rPr>
              <a:t> – copy files and directories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mv – move or rename files and directories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rm</a:t>
            </a:r>
            <a:r>
              <a:rPr lang="en-US" dirty="0">
                <a:solidFill>
                  <a:schemeClr val="bg2"/>
                </a:solidFill>
              </a:rPr>
              <a:t> – remove (delete) files and directories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BONUS COMMAND: clear – clears the messy text in the terminal</a:t>
            </a:r>
          </a:p>
          <a:p>
            <a:pPr lvl="1"/>
            <a:r>
              <a:rPr lang="en-US" dirty="0"/>
              <a:t>BONUS COMMAND: history – log of previous commands executed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8290976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pPr lvl="1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4D2BED-DCBE-454B-AC58-2A4A6A9516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932" y="1264107"/>
            <a:ext cx="8140034" cy="4851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683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pPr lvl="1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D252F8-9EB1-3F40-9EE1-8F91CD6F5B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1914" y="1180512"/>
            <a:ext cx="8404070" cy="5009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3509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So, let’s get right to it! Some new basic commands to incorporate: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mkdir</a:t>
            </a:r>
            <a:r>
              <a:rPr lang="en-US" dirty="0">
                <a:solidFill>
                  <a:schemeClr val="bg2"/>
                </a:solidFill>
              </a:rPr>
              <a:t> – create a new directory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touch – create an empty file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nano</a:t>
            </a:r>
            <a:r>
              <a:rPr lang="en-US" dirty="0">
                <a:solidFill>
                  <a:schemeClr val="bg2"/>
                </a:solidFill>
              </a:rPr>
              <a:t> – Nano's </a:t>
            </a:r>
            <a:r>
              <a:rPr lang="en-US" dirty="0" err="1">
                <a:solidFill>
                  <a:schemeClr val="bg2"/>
                </a:solidFill>
              </a:rPr>
              <a:t>ANOther</a:t>
            </a:r>
            <a:r>
              <a:rPr lang="en-US" dirty="0">
                <a:solidFill>
                  <a:schemeClr val="bg2"/>
                </a:solidFill>
              </a:rPr>
              <a:t> text editor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cp</a:t>
            </a:r>
            <a:r>
              <a:rPr lang="en-US" dirty="0">
                <a:solidFill>
                  <a:schemeClr val="bg2"/>
                </a:solidFill>
              </a:rPr>
              <a:t> – copy files and directories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mv – move or rename files and directories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rm</a:t>
            </a:r>
            <a:r>
              <a:rPr lang="en-US" dirty="0"/>
              <a:t> – remove (delete) files and directories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BONUS COMMAND: clear – clears the messy text in the terminal</a:t>
            </a:r>
          </a:p>
          <a:p>
            <a:pPr lvl="1"/>
            <a:r>
              <a:rPr lang="en-US" dirty="0"/>
              <a:t>BONUS COMMAND: history – log of previous commands executed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0995402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pPr lvl="1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DE50CF-9640-0246-9EDF-B5979CBAB9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018" y="1211704"/>
            <a:ext cx="8315861" cy="4956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029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b="1" dirty="0">
                <a:solidFill>
                  <a:srgbClr val="FF0000"/>
                </a:solidFill>
              </a:rPr>
              <a:t>IMPORTANT NOTE: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FF00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When using “</a:t>
            </a:r>
            <a:r>
              <a:rPr lang="en-US" b="1" dirty="0" err="1">
                <a:solidFill>
                  <a:srgbClr val="FF0000"/>
                </a:solidFill>
              </a:rPr>
              <a:t>rm</a:t>
            </a:r>
            <a:r>
              <a:rPr lang="en-US" b="1" dirty="0">
                <a:solidFill>
                  <a:srgbClr val="FF0000"/>
                </a:solidFill>
              </a:rPr>
              <a:t>” command, there is NO trash can, </a:t>
            </a:r>
            <a:r>
              <a:rPr lang="en-US" b="1" dirty="0" err="1">
                <a:solidFill>
                  <a:srgbClr val="FF0000"/>
                </a:solidFill>
              </a:rPr>
              <a:t>etc</a:t>
            </a:r>
            <a:r>
              <a:rPr lang="en-US" b="1" dirty="0">
                <a:solidFill>
                  <a:srgbClr val="FF0000"/>
                </a:solidFill>
              </a:rPr>
              <a:t>! Once it’s gone, you CAN NOT retrieve it if you change your mind!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166506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746607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Why learn the command line?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It’s the foundation for most of bioinformatics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Enables use of non-GUI (Graphical User Interface)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quickly perform operations on large files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Reproducibility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Automation of repetitive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Enables use of higher-powered computers elsewhere (server/cloud)</a:t>
            </a:r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166506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0134114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So, let’s get right to it! Some new basic commands to incorporate: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mkdir</a:t>
            </a:r>
            <a:r>
              <a:rPr lang="en-US" dirty="0">
                <a:solidFill>
                  <a:schemeClr val="bg2"/>
                </a:solidFill>
              </a:rPr>
              <a:t> – create a new directory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touch – create an empty file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nano</a:t>
            </a:r>
            <a:r>
              <a:rPr lang="en-US" dirty="0">
                <a:solidFill>
                  <a:schemeClr val="bg2"/>
                </a:solidFill>
              </a:rPr>
              <a:t> – Nano's </a:t>
            </a:r>
            <a:r>
              <a:rPr lang="en-US" dirty="0" err="1">
                <a:solidFill>
                  <a:schemeClr val="bg2"/>
                </a:solidFill>
              </a:rPr>
              <a:t>ANOther</a:t>
            </a:r>
            <a:r>
              <a:rPr lang="en-US" dirty="0">
                <a:solidFill>
                  <a:schemeClr val="bg2"/>
                </a:solidFill>
              </a:rPr>
              <a:t> text editor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cp</a:t>
            </a:r>
            <a:r>
              <a:rPr lang="en-US" dirty="0">
                <a:solidFill>
                  <a:schemeClr val="bg2"/>
                </a:solidFill>
              </a:rPr>
              <a:t> – copy files and directories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mv – move or rename files and directories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rm</a:t>
            </a:r>
            <a:r>
              <a:rPr lang="en-US" dirty="0">
                <a:solidFill>
                  <a:schemeClr val="bg2"/>
                </a:solidFill>
              </a:rPr>
              <a:t> – remove (delete) files and directories</a:t>
            </a:r>
          </a:p>
          <a:p>
            <a:pPr lvl="1"/>
            <a:endParaRPr lang="en-US" dirty="0">
              <a:solidFill>
                <a:schemeClr val="bg2"/>
              </a:solidFill>
            </a:endParaRPr>
          </a:p>
          <a:p>
            <a:pPr lvl="1"/>
            <a:endParaRPr lang="en-US" dirty="0">
              <a:solidFill>
                <a:schemeClr val="bg2"/>
              </a:solidFill>
            </a:endParaRPr>
          </a:p>
          <a:p>
            <a:pPr lvl="1"/>
            <a:r>
              <a:rPr lang="en-US" dirty="0">
                <a:solidFill>
                  <a:schemeClr val="bg2"/>
                </a:solidFill>
              </a:rPr>
              <a:t>BONUS COMMAND: clear – clears the messy text in the terminal</a:t>
            </a:r>
          </a:p>
          <a:p>
            <a:pPr lvl="1"/>
            <a:r>
              <a:rPr lang="en-US" dirty="0"/>
              <a:t>BONUS COMMAND: history – log of previous commands executed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2374004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pPr lvl="1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7BC340-5677-5840-BFF2-DD05D997A0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4839" y="1212676"/>
            <a:ext cx="8312602" cy="495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2491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b="1" dirty="0"/>
              <a:t>HISTORY USAGE: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FF00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 addition to keeping a record of previous </a:t>
            </a:r>
            <a:r>
              <a:rPr lang="en-US" dirty="0" err="1"/>
              <a:t>comands</a:t>
            </a:r>
            <a:r>
              <a:rPr lang="en-US" dirty="0"/>
              <a:t> you’ve executed on the command line, you can re-issue a past command by typing ! and the command number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/>
              <a:t>!13 would run my “clear” command according to the previous slide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166506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8900206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For the rest of this class session, experiment with: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Get some practice with creating files with </a:t>
            </a:r>
            <a:r>
              <a:rPr lang="en-US" dirty="0" err="1"/>
              <a:t>nano</a:t>
            </a:r>
            <a:r>
              <a:rPr lang="en-US" dirty="0"/>
              <a:t> and adding content to them.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Using </a:t>
            </a:r>
            <a:r>
              <a:rPr lang="en-US" dirty="0" err="1"/>
              <a:t>cp</a:t>
            </a:r>
            <a:r>
              <a:rPr lang="en-US" dirty="0"/>
              <a:t>, mv, and </a:t>
            </a:r>
            <a:r>
              <a:rPr lang="en-US" dirty="0" err="1"/>
              <a:t>rm</a:t>
            </a:r>
            <a:r>
              <a:rPr lang="en-US" dirty="0"/>
              <a:t> with their various flags ( the –h or –help options work with these commands as well ) to manipulate both files and directories in conjunction with the earlier cd, ~, .., /, commands.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Forget how to use a command you’ve already used? Go back and look with “history”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166506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1852027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703769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pPr algn="ctr">
              <a:lnSpc>
                <a:spcPct val="200000"/>
              </a:lnSpc>
            </a:pPr>
            <a:r>
              <a:rPr lang="en-US" spc="-1" dirty="0">
                <a:solidFill>
                  <a:srgbClr val="222222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Jeff </a:t>
            </a:r>
            <a:r>
              <a:rPr lang="en-US" spc="-1" dirty="0" err="1">
                <a:solidFill>
                  <a:srgbClr val="222222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Pummill</a:t>
            </a:r>
            <a:endParaRPr lang="en-US" dirty="0"/>
          </a:p>
          <a:p>
            <a:pPr algn="ctr"/>
            <a:r>
              <a:rPr lang="en-US" spc="-1" dirty="0">
                <a:solidFill>
                  <a:srgbClr val="222222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Director – Strategic Initiatives &amp; User Services</a:t>
            </a:r>
          </a:p>
          <a:p>
            <a:pPr algn="ctr"/>
            <a:r>
              <a:rPr lang="en-US" spc="-1" dirty="0">
                <a:solidFill>
                  <a:srgbClr val="222222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Arkansas High Performance Computing Center</a:t>
            </a:r>
            <a:endParaRPr lang="en-US" dirty="0"/>
          </a:p>
          <a:p>
            <a:pPr algn="ctr"/>
            <a:r>
              <a:rPr lang="en-US" spc="-1" dirty="0">
                <a:solidFill>
                  <a:srgbClr val="222222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Adjunct Graduate Faculty – Biological Sciences</a:t>
            </a:r>
            <a:endParaRPr lang="en-US" dirty="0"/>
          </a:p>
          <a:p>
            <a:pPr algn="ctr"/>
            <a:r>
              <a:rPr lang="en-US" spc="-1" dirty="0">
                <a:solidFill>
                  <a:srgbClr val="222222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University of Arkansas – JBHT 410</a:t>
            </a:r>
            <a:endParaRPr lang="en-US" dirty="0"/>
          </a:p>
          <a:p>
            <a:pPr algn="ctr"/>
            <a:r>
              <a:rPr lang="en-US" spc="-1" dirty="0">
                <a:solidFill>
                  <a:srgbClr val="222222"/>
                </a:solidFill>
                <a:uFill>
                  <a:solidFill>
                    <a:srgbClr val="FFFFFF"/>
                  </a:solidFill>
                </a:uFill>
                <a:ea typeface="Arial"/>
                <a:hlinkClick r:id="rId3"/>
              </a:rPr>
              <a:t>jpummil@uark.edu</a:t>
            </a:r>
            <a:endParaRPr lang="en-US" dirty="0"/>
          </a:p>
          <a:p>
            <a:pPr algn="ctr"/>
            <a:r>
              <a:rPr lang="en-US" spc="-1" dirty="0">
                <a:solidFill>
                  <a:srgbClr val="222222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@</a:t>
            </a:r>
            <a:r>
              <a:rPr lang="en-US" spc="-1" dirty="0" err="1">
                <a:solidFill>
                  <a:srgbClr val="222222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jpummil</a:t>
            </a:r>
            <a:r>
              <a:rPr lang="en-US" spc="-1" dirty="0">
                <a:solidFill>
                  <a:srgbClr val="222222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on Twitter</a:t>
            </a: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166506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853280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00203" y="1332186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F6A3A6-CF44-9D4C-84DE-D80EA6E387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3018" y="1212453"/>
            <a:ext cx="8181861" cy="4843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184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Terminal icon SHOULD be on the task bar already! If not…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To locate your terminal app, just go to the Finder on your iMac: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Select Applications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Then Utilities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Drag and drop the icon from Utilities onto the task bar</a:t>
            </a:r>
          </a:p>
          <a:p>
            <a:r>
              <a:rPr lang="en-US" dirty="0"/>
              <a:t> </a:t>
            </a:r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623528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166506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DF9299-CB76-9E4F-B213-3D8238561E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0390" y="1194785"/>
            <a:ext cx="7643307" cy="4741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256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8051082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A few basic tips before we begin: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Linux/Unix is case sensitive – TEST, Test, and test are all DIFFERENT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Avoid spaces in filenames – test one (bad). test-one or </a:t>
            </a:r>
            <a:r>
              <a:rPr lang="en-US" dirty="0" err="1"/>
              <a:t>test_one</a:t>
            </a:r>
            <a:r>
              <a:rPr lang="en-US" dirty="0"/>
              <a:t> (good)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DO NOT use Windows to create text files you will use on Linux.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Windows adds hidden characters that won’t work on Linux.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DO assign suffixes to file names. Ex: test should be </a:t>
            </a:r>
            <a:r>
              <a:rPr lang="en-US" dirty="0" err="1"/>
              <a:t>test.txt</a:t>
            </a:r>
            <a:r>
              <a:rPr lang="en-US" dirty="0"/>
              <a:t> or </a:t>
            </a:r>
            <a:r>
              <a:rPr lang="en-US" dirty="0" err="1"/>
              <a:t>test.dat</a:t>
            </a: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Linux doesn’t care…but humans need it to keep track.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041107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A recap of what we learned last time: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whoami</a:t>
            </a:r>
            <a:r>
              <a:rPr lang="en-US" dirty="0"/>
              <a:t> - display effective user id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pwd</a:t>
            </a:r>
            <a:r>
              <a:rPr lang="en-US" dirty="0"/>
              <a:t> – prints (displays) current working directory (folder)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ls – list contents of directory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command flags ( -l, -h, -a, and -F 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Use command –help to show all available flags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cd – change working (current) directory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short cuts ( ~, /,  and . 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BONUS COMMAND: clear – clears the messy text in the terminal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983117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So, let’s get right to it! Some new basic commands to incorporate: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mkdir</a:t>
            </a:r>
            <a:r>
              <a:rPr lang="en-US" dirty="0"/>
              <a:t> – create a new directory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touch – create an empty file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nano</a:t>
            </a:r>
            <a:r>
              <a:rPr lang="en-US" dirty="0">
                <a:solidFill>
                  <a:schemeClr val="bg2"/>
                </a:solidFill>
              </a:rPr>
              <a:t> – Nano's </a:t>
            </a:r>
            <a:r>
              <a:rPr lang="en-US" dirty="0" err="1">
                <a:solidFill>
                  <a:schemeClr val="bg2"/>
                </a:solidFill>
              </a:rPr>
              <a:t>ANOther</a:t>
            </a:r>
            <a:r>
              <a:rPr lang="en-US" dirty="0">
                <a:solidFill>
                  <a:schemeClr val="bg2"/>
                </a:solidFill>
              </a:rPr>
              <a:t> text editor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cp</a:t>
            </a:r>
            <a:r>
              <a:rPr lang="en-US" dirty="0">
                <a:solidFill>
                  <a:schemeClr val="bg2"/>
                </a:solidFill>
              </a:rPr>
              <a:t> – copy files and directories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mv – move or rename files and directories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rm</a:t>
            </a:r>
            <a:r>
              <a:rPr lang="en-US" dirty="0">
                <a:solidFill>
                  <a:schemeClr val="bg2"/>
                </a:solidFill>
              </a:rPr>
              <a:t> – remove (delete) files and directories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BONUS COMMAND: clear – clears the messy text in the terminal</a:t>
            </a:r>
          </a:p>
          <a:p>
            <a:pPr lvl="1"/>
            <a:r>
              <a:rPr lang="en-US" dirty="0"/>
              <a:t>BONUS COMMAND: history – log of previous commands executed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8759667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DNA</Template>
  <TotalTime>176998</TotalTime>
  <Words>1201</Words>
  <Application>Microsoft Macintosh PowerPoint</Application>
  <PresentationFormat>Custom</PresentationFormat>
  <Paragraphs>241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Arial</vt:lpstr>
      <vt:lpstr>DejaVu Sans</vt:lpstr>
      <vt:lpstr>Raleway</vt:lpstr>
      <vt:lpstr>Symbol</vt:lpstr>
      <vt:lpstr>Times New Roman</vt:lpstr>
      <vt:lpstr>TlwgTypewriter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 Pummill</dc:creator>
  <cp:lastModifiedBy>Microsoft Office User</cp:lastModifiedBy>
  <cp:revision>288</cp:revision>
  <dcterms:created xsi:type="dcterms:W3CDTF">2014-11-10T10:41:22Z</dcterms:created>
  <dcterms:modified xsi:type="dcterms:W3CDTF">2019-01-29T17:43:16Z</dcterms:modified>
  <dc:language>en-US</dc:language>
</cp:coreProperties>
</file>